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layfair Display Bold" charset="1" panose="00000000000000000000"/>
      <p:regular r:id="rId16"/>
    </p:embeddedFont>
    <p:embeddedFont>
      <p:font typeface="Public San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notesSlides/notesSlide3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4.xml" Type="http://schemas.openxmlformats.org/officeDocument/2006/relationships/notesSlide"/><Relationship Id="rId21" Target="notesSlides/notesSlide5.xml" Type="http://schemas.openxmlformats.org/officeDocument/2006/relationships/notesSlide"/><Relationship Id="rId22" Target="notesSlides/notesSlide6.xml" Type="http://schemas.openxmlformats.org/officeDocument/2006/relationships/notesSlide"/><Relationship Id="rId23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7.pn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0.png" Type="http://schemas.openxmlformats.org/officeDocument/2006/relationships/image"/><Relationship Id="rId19" Target="../media/image21.png" Type="http://schemas.openxmlformats.org/officeDocument/2006/relationships/image"/><Relationship Id="rId2" Target="../notesSlides/notesSlide6.xml" Type="http://schemas.openxmlformats.org/officeDocument/2006/relationships/notesSlide"/><Relationship Id="rId20" Target="../media/image22.svg" Type="http://schemas.openxmlformats.org/officeDocument/2006/relationships/imag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7543800" cy="10287000"/>
            <a:chOff x="0" y="0"/>
            <a:chExt cx="100584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0584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0237" y="2825651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B698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Smart IoT Trash Bin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4051101"/>
            <a:ext cx="9445526" cy="124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Monitoramento em tempo real do nível de resíduos e otimização inteligente da coleta.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7" y="5513337"/>
            <a:ext cx="9445526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Essa solução inovadora transforma a gestão de resíduos por meio de sensores conectados e inteligência baseada em nuvem, permitindo que cidades e organizações otimizem rotas de coleta, reduzam custos operacionais e apoiem a sustentabilidade ambiental.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93112" y="9369056"/>
            <a:ext cx="7088237" cy="68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3"/>
              </a:lnSpc>
            </a:pPr>
            <a:r>
              <a:rPr lang="en-US" sz="2199" b="true">
                <a:solidFill>
                  <a:srgbClr val="4B698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Ana Cecília S. Fernandes</a:t>
            </a:r>
          </a:p>
          <a:p>
            <a:pPr algn="l">
              <a:lnSpc>
                <a:spcPts val="2743"/>
              </a:lnSpc>
            </a:pPr>
            <a:r>
              <a:rPr lang="en-US" sz="2199" b="true">
                <a:solidFill>
                  <a:srgbClr val="4B698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Bianca Sabrina de Cássia da Silva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7543800" cy="10287000"/>
            <a:chOff x="0" y="0"/>
            <a:chExt cx="100584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0584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0237" y="1352253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B698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Funcionamento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2587229"/>
            <a:ext cx="9445526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A Lixeira Inteligente IoT utiliza um sensor ultrassônico para medir a distância entre o lixo e a borda da lixeira. Um microcontrolador ESP32 processa esses dados, calcula a porcentagem de preenchimento e os transmite para o painel de controle na nuvem Blynk para monitoramento remoto em tempo real.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45475" y="5274320"/>
            <a:ext cx="4590455" cy="1681311"/>
            <a:chOff x="0" y="0"/>
            <a:chExt cx="6120607" cy="22417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107938" cy="2228977"/>
            </a:xfrm>
            <a:custGeom>
              <a:avLst/>
              <a:gdLst/>
              <a:ahLst/>
              <a:cxnLst/>
              <a:rect r="r" b="b" t="t" l="l"/>
              <a:pathLst>
                <a:path h="2228977" w="610793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5948553" y="0"/>
                  </a:lnTo>
                  <a:cubicBezTo>
                    <a:pt x="6036564" y="0"/>
                    <a:pt x="6107938" y="71120"/>
                    <a:pt x="6107938" y="158750"/>
                  </a:cubicBezTo>
                  <a:lnTo>
                    <a:pt x="6107938" y="2070227"/>
                  </a:lnTo>
                  <a:cubicBezTo>
                    <a:pt x="6107938" y="2157857"/>
                    <a:pt x="6036564" y="2228977"/>
                    <a:pt x="5948553" y="2228977"/>
                  </a:cubicBezTo>
                  <a:lnTo>
                    <a:pt x="159385" y="2228977"/>
                  </a:lnTo>
                  <a:cubicBezTo>
                    <a:pt x="71374" y="2228977"/>
                    <a:pt x="0" y="2157857"/>
                    <a:pt x="0" y="2070227"/>
                  </a:cubicBezTo>
                  <a:close/>
                </a:path>
              </a:pathLst>
            </a:custGeom>
            <a:solidFill>
              <a:srgbClr val="E1C2C2">
                <a:alpha val="24706"/>
              </a:srgbClr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20638" cy="2241677"/>
            </a:xfrm>
            <a:custGeom>
              <a:avLst/>
              <a:gdLst/>
              <a:ahLst/>
              <a:cxnLst/>
              <a:rect r="r" b="b" t="t" l="l"/>
              <a:pathLst>
                <a:path h="2241677" w="6120638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5954903" y="0"/>
                  </a:lnTo>
                  <a:lnTo>
                    <a:pt x="5954903" y="6350"/>
                  </a:lnTo>
                  <a:lnTo>
                    <a:pt x="5954903" y="0"/>
                  </a:lnTo>
                  <a:cubicBezTo>
                    <a:pt x="6046343" y="0"/>
                    <a:pt x="6120638" y="73914"/>
                    <a:pt x="6120638" y="165100"/>
                  </a:cubicBezTo>
                  <a:lnTo>
                    <a:pt x="6114288" y="165100"/>
                  </a:lnTo>
                  <a:lnTo>
                    <a:pt x="6120638" y="165100"/>
                  </a:lnTo>
                  <a:lnTo>
                    <a:pt x="6120638" y="2076577"/>
                  </a:lnTo>
                  <a:lnTo>
                    <a:pt x="6114288" y="2076577"/>
                  </a:lnTo>
                  <a:lnTo>
                    <a:pt x="6120638" y="2076577"/>
                  </a:lnTo>
                  <a:cubicBezTo>
                    <a:pt x="6120638" y="2167763"/>
                    <a:pt x="6046470" y="2241677"/>
                    <a:pt x="5954903" y="2241677"/>
                  </a:cubicBezTo>
                  <a:lnTo>
                    <a:pt x="5954903" y="2235327"/>
                  </a:lnTo>
                  <a:lnTo>
                    <a:pt x="5954903" y="2241677"/>
                  </a:lnTo>
                  <a:lnTo>
                    <a:pt x="165735" y="2241677"/>
                  </a:lnTo>
                  <a:lnTo>
                    <a:pt x="165735" y="2235327"/>
                  </a:lnTo>
                  <a:lnTo>
                    <a:pt x="165735" y="2241677"/>
                  </a:lnTo>
                  <a:cubicBezTo>
                    <a:pt x="74295" y="2241677"/>
                    <a:pt x="0" y="2167763"/>
                    <a:pt x="0" y="20765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76577"/>
                  </a:lnTo>
                  <a:lnTo>
                    <a:pt x="6350" y="2076577"/>
                  </a:lnTo>
                  <a:lnTo>
                    <a:pt x="12700" y="2076577"/>
                  </a:lnTo>
                  <a:cubicBezTo>
                    <a:pt x="12700" y="2160778"/>
                    <a:pt x="81153" y="2228977"/>
                    <a:pt x="165735" y="2228977"/>
                  </a:cubicBezTo>
                  <a:lnTo>
                    <a:pt x="5954903" y="2228977"/>
                  </a:lnTo>
                  <a:cubicBezTo>
                    <a:pt x="6039485" y="2228977"/>
                    <a:pt x="6107938" y="2160651"/>
                    <a:pt x="6107938" y="2076577"/>
                  </a:cubicBezTo>
                  <a:lnTo>
                    <a:pt x="6107938" y="165100"/>
                  </a:lnTo>
                  <a:cubicBezTo>
                    <a:pt x="6107938" y="80899"/>
                    <a:pt x="6039485" y="12700"/>
                    <a:pt x="5954903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7A8A8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43280" y="555307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🔴 Cheio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43280" y="6099423"/>
            <a:ext cx="3994845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Above 80% capacity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709922" y="5274320"/>
            <a:ext cx="4590604" cy="1681311"/>
            <a:chOff x="0" y="0"/>
            <a:chExt cx="6120805" cy="22417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108192" cy="2228977"/>
            </a:xfrm>
            <a:custGeom>
              <a:avLst/>
              <a:gdLst/>
              <a:ahLst/>
              <a:cxnLst/>
              <a:rect r="r" b="b" t="t" l="l"/>
              <a:pathLst>
                <a:path h="2228977" w="610819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5948807" y="0"/>
                  </a:lnTo>
                  <a:cubicBezTo>
                    <a:pt x="6036818" y="0"/>
                    <a:pt x="6108192" y="71120"/>
                    <a:pt x="6108192" y="158750"/>
                  </a:cubicBezTo>
                  <a:lnTo>
                    <a:pt x="6108192" y="2070227"/>
                  </a:lnTo>
                  <a:cubicBezTo>
                    <a:pt x="6108192" y="2157857"/>
                    <a:pt x="6036818" y="2228977"/>
                    <a:pt x="5948807" y="2228977"/>
                  </a:cubicBezTo>
                  <a:lnTo>
                    <a:pt x="159385" y="2228977"/>
                  </a:lnTo>
                  <a:cubicBezTo>
                    <a:pt x="71374" y="2228977"/>
                    <a:pt x="0" y="2157857"/>
                    <a:pt x="0" y="2070227"/>
                  </a:cubicBezTo>
                  <a:close/>
                </a:path>
              </a:pathLst>
            </a:custGeom>
            <a:solidFill>
              <a:srgbClr val="CCC4EC">
                <a:alpha val="24706"/>
              </a:srgbClr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20892" cy="2241677"/>
            </a:xfrm>
            <a:custGeom>
              <a:avLst/>
              <a:gdLst/>
              <a:ahLst/>
              <a:cxnLst/>
              <a:rect r="r" b="b" t="t" l="l"/>
              <a:pathLst>
                <a:path h="2241677" w="612089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5955157" y="0"/>
                  </a:lnTo>
                  <a:lnTo>
                    <a:pt x="5955157" y="6350"/>
                  </a:lnTo>
                  <a:lnTo>
                    <a:pt x="5955157" y="0"/>
                  </a:lnTo>
                  <a:cubicBezTo>
                    <a:pt x="6046597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2076577"/>
                  </a:lnTo>
                  <a:lnTo>
                    <a:pt x="6114542" y="2076577"/>
                  </a:lnTo>
                  <a:lnTo>
                    <a:pt x="6120892" y="2076577"/>
                  </a:lnTo>
                  <a:cubicBezTo>
                    <a:pt x="6120892" y="2167763"/>
                    <a:pt x="6046724" y="2241677"/>
                    <a:pt x="5955157" y="2241677"/>
                  </a:cubicBezTo>
                  <a:lnTo>
                    <a:pt x="5955157" y="2235327"/>
                  </a:lnTo>
                  <a:lnTo>
                    <a:pt x="5955157" y="2241677"/>
                  </a:lnTo>
                  <a:lnTo>
                    <a:pt x="165735" y="2241677"/>
                  </a:lnTo>
                  <a:lnTo>
                    <a:pt x="165735" y="2235327"/>
                  </a:lnTo>
                  <a:lnTo>
                    <a:pt x="165735" y="2241677"/>
                  </a:lnTo>
                  <a:cubicBezTo>
                    <a:pt x="74295" y="2241677"/>
                    <a:pt x="0" y="2167763"/>
                    <a:pt x="0" y="20765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76577"/>
                  </a:lnTo>
                  <a:lnTo>
                    <a:pt x="6350" y="2076577"/>
                  </a:lnTo>
                  <a:lnTo>
                    <a:pt x="12700" y="2076577"/>
                  </a:lnTo>
                  <a:cubicBezTo>
                    <a:pt x="12700" y="2160778"/>
                    <a:pt x="81153" y="2228977"/>
                    <a:pt x="165735" y="2228977"/>
                  </a:cubicBezTo>
                  <a:lnTo>
                    <a:pt x="5955157" y="2228977"/>
                  </a:lnTo>
                  <a:cubicBezTo>
                    <a:pt x="6039739" y="2228977"/>
                    <a:pt x="6108192" y="2160651"/>
                    <a:pt x="6108192" y="2076577"/>
                  </a:cubicBezTo>
                  <a:lnTo>
                    <a:pt x="6108192" y="165100"/>
                  </a:lnTo>
                  <a:cubicBezTo>
                    <a:pt x="6108192" y="80899"/>
                    <a:pt x="6039739" y="12700"/>
                    <a:pt x="595515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2AAD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007728" y="555307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🟡 Médio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07728" y="6099423"/>
            <a:ext cx="399499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40% to 80% capacity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45475" y="7229624"/>
            <a:ext cx="9455051" cy="1681311"/>
            <a:chOff x="0" y="0"/>
            <a:chExt cx="12606735" cy="22417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2594082" cy="2228977"/>
            </a:xfrm>
            <a:custGeom>
              <a:avLst/>
              <a:gdLst/>
              <a:ahLst/>
              <a:cxnLst/>
              <a:rect r="r" b="b" t="t" l="l"/>
              <a:pathLst>
                <a:path h="2228977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70227"/>
                  </a:lnTo>
                  <a:cubicBezTo>
                    <a:pt x="12594082" y="2157857"/>
                    <a:pt x="12522708" y="2228977"/>
                    <a:pt x="12434570" y="2228977"/>
                  </a:cubicBezTo>
                  <a:lnTo>
                    <a:pt x="159512" y="2228977"/>
                  </a:lnTo>
                  <a:cubicBezTo>
                    <a:pt x="71374" y="2228977"/>
                    <a:pt x="0" y="2157857"/>
                    <a:pt x="0" y="2070227"/>
                  </a:cubicBezTo>
                  <a:close/>
                </a:path>
              </a:pathLst>
            </a:custGeom>
            <a:solidFill>
              <a:srgbClr val="B4DAE4">
                <a:alpha val="24706"/>
              </a:srgbClr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06782" cy="2241677"/>
            </a:xfrm>
            <a:custGeom>
              <a:avLst/>
              <a:gdLst/>
              <a:ahLst/>
              <a:cxnLst/>
              <a:rect r="r" b="b" t="t" l="l"/>
              <a:pathLst>
                <a:path h="2241677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76577"/>
                  </a:lnTo>
                  <a:lnTo>
                    <a:pt x="12600432" y="2076577"/>
                  </a:lnTo>
                  <a:lnTo>
                    <a:pt x="12606782" y="2076577"/>
                  </a:lnTo>
                  <a:cubicBezTo>
                    <a:pt x="12606782" y="2167763"/>
                    <a:pt x="12532487" y="2241677"/>
                    <a:pt x="12440920" y="2241677"/>
                  </a:cubicBezTo>
                  <a:lnTo>
                    <a:pt x="12440920" y="2235327"/>
                  </a:lnTo>
                  <a:lnTo>
                    <a:pt x="12440920" y="2241677"/>
                  </a:lnTo>
                  <a:lnTo>
                    <a:pt x="165862" y="2241677"/>
                  </a:lnTo>
                  <a:lnTo>
                    <a:pt x="165862" y="2235327"/>
                  </a:lnTo>
                  <a:lnTo>
                    <a:pt x="165862" y="2241677"/>
                  </a:lnTo>
                  <a:cubicBezTo>
                    <a:pt x="74295" y="2241677"/>
                    <a:pt x="0" y="2167763"/>
                    <a:pt x="0" y="20765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76577"/>
                  </a:lnTo>
                  <a:lnTo>
                    <a:pt x="6350" y="2076577"/>
                  </a:lnTo>
                  <a:lnTo>
                    <a:pt x="12700" y="2076577"/>
                  </a:lnTo>
                  <a:cubicBezTo>
                    <a:pt x="12700" y="2160778"/>
                    <a:pt x="81280" y="2228977"/>
                    <a:pt x="165862" y="2228977"/>
                  </a:cubicBezTo>
                  <a:lnTo>
                    <a:pt x="12440920" y="2228977"/>
                  </a:lnTo>
                  <a:cubicBezTo>
                    <a:pt x="12525501" y="2228977"/>
                    <a:pt x="12594082" y="2160651"/>
                    <a:pt x="12594082" y="20765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9AC0CA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143280" y="750837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🟢 Vazio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43280" y="8054728"/>
            <a:ext cx="885944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Below 40% capacity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44200" y="0"/>
            <a:ext cx="7543800" cy="10295930"/>
            <a:chOff x="0" y="0"/>
            <a:chExt cx="10058400" cy="1372790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058400" cy="13727937"/>
            </a:xfrm>
            <a:custGeom>
              <a:avLst/>
              <a:gdLst/>
              <a:ahLst/>
              <a:cxnLst/>
              <a:rect r="r" b="b" t="t" l="l"/>
              <a:pathLst>
                <a:path h="13727937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" r="0" b="-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60077" y="647105"/>
            <a:ext cx="7543800" cy="72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12" b="true">
                <a:solidFill>
                  <a:srgbClr val="4B698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Componentes e Tecnologia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45790" y="1797844"/>
            <a:ext cx="9738420" cy="1894582"/>
            <a:chOff x="0" y="0"/>
            <a:chExt cx="12984560" cy="25261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9050" y="19050"/>
              <a:ext cx="12946507" cy="2488057"/>
            </a:xfrm>
            <a:custGeom>
              <a:avLst/>
              <a:gdLst/>
              <a:ahLst/>
              <a:cxnLst/>
              <a:rect r="r" b="b" t="t" l="l"/>
              <a:pathLst>
                <a:path h="2488057" w="12946507">
                  <a:moveTo>
                    <a:pt x="0" y="137668"/>
                  </a:moveTo>
                  <a:cubicBezTo>
                    <a:pt x="0" y="61595"/>
                    <a:pt x="62357" y="0"/>
                    <a:pt x="139319" y="0"/>
                  </a:cubicBezTo>
                  <a:lnTo>
                    <a:pt x="12807188" y="0"/>
                  </a:lnTo>
                  <a:cubicBezTo>
                    <a:pt x="12884150" y="0"/>
                    <a:pt x="12946507" y="61595"/>
                    <a:pt x="12946507" y="137668"/>
                  </a:cubicBezTo>
                  <a:lnTo>
                    <a:pt x="12946507" y="2350389"/>
                  </a:lnTo>
                  <a:cubicBezTo>
                    <a:pt x="12946507" y="2426335"/>
                    <a:pt x="12884150" y="2488057"/>
                    <a:pt x="12807188" y="2488057"/>
                  </a:cubicBezTo>
                  <a:lnTo>
                    <a:pt x="139319" y="2488057"/>
                  </a:lnTo>
                  <a:cubicBezTo>
                    <a:pt x="62357" y="2488057"/>
                    <a:pt x="0" y="2426462"/>
                    <a:pt x="0" y="2350389"/>
                  </a:cubicBezTo>
                  <a:close/>
                </a:path>
              </a:pathLst>
            </a:custGeom>
            <a:solidFill>
              <a:srgbClr val="FFFAF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84607" cy="2526157"/>
            </a:xfrm>
            <a:custGeom>
              <a:avLst/>
              <a:gdLst/>
              <a:ahLst/>
              <a:cxnLst/>
              <a:rect r="r" b="b" t="t" l="l"/>
              <a:pathLst>
                <a:path h="2526157" w="12984607">
                  <a:moveTo>
                    <a:pt x="0" y="156718"/>
                  </a:moveTo>
                  <a:cubicBezTo>
                    <a:pt x="0" y="69977"/>
                    <a:pt x="71120" y="0"/>
                    <a:pt x="158369" y="0"/>
                  </a:cubicBezTo>
                  <a:lnTo>
                    <a:pt x="12826238" y="0"/>
                  </a:lnTo>
                  <a:lnTo>
                    <a:pt x="12826238" y="19050"/>
                  </a:lnTo>
                  <a:lnTo>
                    <a:pt x="12826238" y="0"/>
                  </a:lnTo>
                  <a:cubicBezTo>
                    <a:pt x="12913487" y="0"/>
                    <a:pt x="12984607" y="69977"/>
                    <a:pt x="12984607" y="156718"/>
                  </a:cubicBezTo>
                  <a:lnTo>
                    <a:pt x="12965557" y="156718"/>
                  </a:lnTo>
                  <a:lnTo>
                    <a:pt x="12984607" y="156718"/>
                  </a:lnTo>
                  <a:lnTo>
                    <a:pt x="12984607" y="2369439"/>
                  </a:lnTo>
                  <a:lnTo>
                    <a:pt x="12965557" y="2369439"/>
                  </a:lnTo>
                  <a:lnTo>
                    <a:pt x="12984607" y="2369439"/>
                  </a:lnTo>
                  <a:cubicBezTo>
                    <a:pt x="12984607" y="2456180"/>
                    <a:pt x="12913487" y="2526157"/>
                    <a:pt x="12826238" y="2526157"/>
                  </a:cubicBezTo>
                  <a:lnTo>
                    <a:pt x="12826238" y="2507107"/>
                  </a:lnTo>
                  <a:lnTo>
                    <a:pt x="12826238" y="2526157"/>
                  </a:lnTo>
                  <a:lnTo>
                    <a:pt x="158369" y="2526157"/>
                  </a:lnTo>
                  <a:lnTo>
                    <a:pt x="158369" y="2507107"/>
                  </a:lnTo>
                  <a:lnTo>
                    <a:pt x="158369" y="2526157"/>
                  </a:lnTo>
                  <a:cubicBezTo>
                    <a:pt x="71120" y="2526157"/>
                    <a:pt x="0" y="2456180"/>
                    <a:pt x="0" y="2369439"/>
                  </a:cubicBezTo>
                  <a:lnTo>
                    <a:pt x="0" y="156718"/>
                  </a:lnTo>
                  <a:lnTo>
                    <a:pt x="19050" y="156718"/>
                  </a:lnTo>
                  <a:lnTo>
                    <a:pt x="0" y="156718"/>
                  </a:lnTo>
                  <a:moveTo>
                    <a:pt x="38100" y="156718"/>
                  </a:moveTo>
                  <a:lnTo>
                    <a:pt x="38100" y="2369439"/>
                  </a:lnTo>
                  <a:lnTo>
                    <a:pt x="19050" y="2369439"/>
                  </a:lnTo>
                  <a:lnTo>
                    <a:pt x="38100" y="2369439"/>
                  </a:lnTo>
                  <a:cubicBezTo>
                    <a:pt x="38100" y="2434717"/>
                    <a:pt x="91694" y="2488057"/>
                    <a:pt x="158369" y="2488057"/>
                  </a:cubicBezTo>
                  <a:lnTo>
                    <a:pt x="12826238" y="2488057"/>
                  </a:lnTo>
                  <a:cubicBezTo>
                    <a:pt x="12892913" y="2488057"/>
                    <a:pt x="12946507" y="2434717"/>
                    <a:pt x="12946507" y="2369439"/>
                  </a:cubicBezTo>
                  <a:lnTo>
                    <a:pt x="12946507" y="156718"/>
                  </a:lnTo>
                  <a:cubicBezTo>
                    <a:pt x="12946507" y="91440"/>
                    <a:pt x="12892913" y="38100"/>
                    <a:pt x="12826238" y="38100"/>
                  </a:cubicBezTo>
                  <a:lnTo>
                    <a:pt x="158369" y="38100"/>
                  </a:lnTo>
                  <a:lnTo>
                    <a:pt x="158369" y="19050"/>
                  </a:lnTo>
                  <a:lnTo>
                    <a:pt x="158369" y="38100"/>
                  </a:lnTo>
                  <a:cubicBezTo>
                    <a:pt x="91694" y="38100"/>
                    <a:pt x="38100" y="91440"/>
                    <a:pt x="38100" y="156718"/>
                  </a:cubicBezTo>
                  <a:close/>
                </a:path>
              </a:pathLst>
            </a:custGeom>
            <a:solidFill>
              <a:srgbClr val="E1C2C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34368" y="2057846"/>
            <a:ext cx="3071812" cy="4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ESP32 DevKit V4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4368" y="2532013"/>
            <a:ext cx="9161264" cy="87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Microcontrolador com Wi-Fi integrado para comunicação e processamento de dados em IoT.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45790" y="3909566"/>
            <a:ext cx="9738420" cy="1894582"/>
            <a:chOff x="0" y="0"/>
            <a:chExt cx="12984560" cy="25261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12946507" cy="2488057"/>
            </a:xfrm>
            <a:custGeom>
              <a:avLst/>
              <a:gdLst/>
              <a:ahLst/>
              <a:cxnLst/>
              <a:rect r="r" b="b" t="t" l="l"/>
              <a:pathLst>
                <a:path h="2488057" w="12946507">
                  <a:moveTo>
                    <a:pt x="0" y="137668"/>
                  </a:moveTo>
                  <a:cubicBezTo>
                    <a:pt x="0" y="61595"/>
                    <a:pt x="62357" y="0"/>
                    <a:pt x="139319" y="0"/>
                  </a:cubicBezTo>
                  <a:lnTo>
                    <a:pt x="12807188" y="0"/>
                  </a:lnTo>
                  <a:cubicBezTo>
                    <a:pt x="12884150" y="0"/>
                    <a:pt x="12946507" y="61595"/>
                    <a:pt x="12946507" y="137668"/>
                  </a:cubicBezTo>
                  <a:lnTo>
                    <a:pt x="12946507" y="2350389"/>
                  </a:lnTo>
                  <a:cubicBezTo>
                    <a:pt x="12946507" y="2426335"/>
                    <a:pt x="12884150" y="2488057"/>
                    <a:pt x="12807188" y="2488057"/>
                  </a:cubicBezTo>
                  <a:lnTo>
                    <a:pt x="139319" y="2488057"/>
                  </a:lnTo>
                  <a:cubicBezTo>
                    <a:pt x="62357" y="2488057"/>
                    <a:pt x="0" y="2426462"/>
                    <a:pt x="0" y="2350389"/>
                  </a:cubicBezTo>
                  <a:close/>
                </a:path>
              </a:pathLst>
            </a:custGeom>
            <a:solidFill>
              <a:srgbClr val="FFFAF6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84607" cy="2526157"/>
            </a:xfrm>
            <a:custGeom>
              <a:avLst/>
              <a:gdLst/>
              <a:ahLst/>
              <a:cxnLst/>
              <a:rect r="r" b="b" t="t" l="l"/>
              <a:pathLst>
                <a:path h="2526157" w="12984607">
                  <a:moveTo>
                    <a:pt x="0" y="156718"/>
                  </a:moveTo>
                  <a:cubicBezTo>
                    <a:pt x="0" y="69977"/>
                    <a:pt x="71120" y="0"/>
                    <a:pt x="158369" y="0"/>
                  </a:cubicBezTo>
                  <a:lnTo>
                    <a:pt x="12826238" y="0"/>
                  </a:lnTo>
                  <a:lnTo>
                    <a:pt x="12826238" y="19050"/>
                  </a:lnTo>
                  <a:lnTo>
                    <a:pt x="12826238" y="0"/>
                  </a:lnTo>
                  <a:cubicBezTo>
                    <a:pt x="12913487" y="0"/>
                    <a:pt x="12984607" y="69977"/>
                    <a:pt x="12984607" y="156718"/>
                  </a:cubicBezTo>
                  <a:lnTo>
                    <a:pt x="12965557" y="156718"/>
                  </a:lnTo>
                  <a:lnTo>
                    <a:pt x="12984607" y="156718"/>
                  </a:lnTo>
                  <a:lnTo>
                    <a:pt x="12984607" y="2369439"/>
                  </a:lnTo>
                  <a:lnTo>
                    <a:pt x="12965557" y="2369439"/>
                  </a:lnTo>
                  <a:lnTo>
                    <a:pt x="12984607" y="2369439"/>
                  </a:lnTo>
                  <a:cubicBezTo>
                    <a:pt x="12984607" y="2456180"/>
                    <a:pt x="12913487" y="2526157"/>
                    <a:pt x="12826238" y="2526157"/>
                  </a:cubicBezTo>
                  <a:lnTo>
                    <a:pt x="12826238" y="2507107"/>
                  </a:lnTo>
                  <a:lnTo>
                    <a:pt x="12826238" y="2526157"/>
                  </a:lnTo>
                  <a:lnTo>
                    <a:pt x="158369" y="2526157"/>
                  </a:lnTo>
                  <a:lnTo>
                    <a:pt x="158369" y="2507107"/>
                  </a:lnTo>
                  <a:lnTo>
                    <a:pt x="158369" y="2526157"/>
                  </a:lnTo>
                  <a:cubicBezTo>
                    <a:pt x="71120" y="2526157"/>
                    <a:pt x="0" y="2456180"/>
                    <a:pt x="0" y="2369439"/>
                  </a:cubicBezTo>
                  <a:lnTo>
                    <a:pt x="0" y="156718"/>
                  </a:lnTo>
                  <a:lnTo>
                    <a:pt x="19050" y="156718"/>
                  </a:lnTo>
                  <a:lnTo>
                    <a:pt x="0" y="156718"/>
                  </a:lnTo>
                  <a:moveTo>
                    <a:pt x="38100" y="156718"/>
                  </a:moveTo>
                  <a:lnTo>
                    <a:pt x="38100" y="2369439"/>
                  </a:lnTo>
                  <a:lnTo>
                    <a:pt x="19050" y="2369439"/>
                  </a:lnTo>
                  <a:lnTo>
                    <a:pt x="38100" y="2369439"/>
                  </a:lnTo>
                  <a:cubicBezTo>
                    <a:pt x="38100" y="2434717"/>
                    <a:pt x="91694" y="2488057"/>
                    <a:pt x="158369" y="2488057"/>
                  </a:cubicBezTo>
                  <a:lnTo>
                    <a:pt x="12826238" y="2488057"/>
                  </a:lnTo>
                  <a:cubicBezTo>
                    <a:pt x="12892913" y="2488057"/>
                    <a:pt x="12946507" y="2434717"/>
                    <a:pt x="12946507" y="2369439"/>
                  </a:cubicBezTo>
                  <a:lnTo>
                    <a:pt x="12946507" y="156718"/>
                  </a:lnTo>
                  <a:cubicBezTo>
                    <a:pt x="12946507" y="91440"/>
                    <a:pt x="12892913" y="38100"/>
                    <a:pt x="12826238" y="38100"/>
                  </a:cubicBezTo>
                  <a:lnTo>
                    <a:pt x="158369" y="38100"/>
                  </a:lnTo>
                  <a:lnTo>
                    <a:pt x="158369" y="19050"/>
                  </a:lnTo>
                  <a:lnTo>
                    <a:pt x="158369" y="38100"/>
                  </a:lnTo>
                  <a:cubicBezTo>
                    <a:pt x="91694" y="38100"/>
                    <a:pt x="38100" y="91440"/>
                    <a:pt x="38100" y="156718"/>
                  </a:cubicBezTo>
                  <a:close/>
                </a:path>
              </a:pathLst>
            </a:custGeom>
            <a:solidFill>
              <a:srgbClr val="CCC4EC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34368" y="4169569"/>
            <a:ext cx="3967311" cy="4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Sensor HC-SR04 Ultrasonic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4368" y="4643735"/>
            <a:ext cx="9161264" cy="87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Mede a distância até o lixo, permitindo a detecção precisa do nível de enchimento.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45790" y="6021289"/>
            <a:ext cx="9738420" cy="1501528"/>
            <a:chOff x="0" y="0"/>
            <a:chExt cx="12984560" cy="20020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12946380" cy="1964055"/>
            </a:xfrm>
            <a:custGeom>
              <a:avLst/>
              <a:gdLst/>
              <a:ahLst/>
              <a:cxnLst/>
              <a:rect r="r" b="b" t="t" l="l"/>
              <a:pathLst>
                <a:path h="1964055" w="12946380">
                  <a:moveTo>
                    <a:pt x="0" y="137668"/>
                  </a:moveTo>
                  <a:cubicBezTo>
                    <a:pt x="0" y="61595"/>
                    <a:pt x="62611" y="0"/>
                    <a:pt x="139827" y="0"/>
                  </a:cubicBezTo>
                  <a:lnTo>
                    <a:pt x="12806553" y="0"/>
                  </a:lnTo>
                  <a:cubicBezTo>
                    <a:pt x="12883769" y="0"/>
                    <a:pt x="12946380" y="61595"/>
                    <a:pt x="12946380" y="137668"/>
                  </a:cubicBezTo>
                  <a:lnTo>
                    <a:pt x="12946380" y="1826387"/>
                  </a:lnTo>
                  <a:cubicBezTo>
                    <a:pt x="12946380" y="1902333"/>
                    <a:pt x="12883769" y="1964055"/>
                    <a:pt x="12806553" y="1964055"/>
                  </a:cubicBezTo>
                  <a:lnTo>
                    <a:pt x="139827" y="1964055"/>
                  </a:lnTo>
                  <a:cubicBezTo>
                    <a:pt x="62611" y="1964055"/>
                    <a:pt x="0" y="1902460"/>
                    <a:pt x="0" y="1826387"/>
                  </a:cubicBezTo>
                  <a:close/>
                </a:path>
              </a:pathLst>
            </a:custGeom>
            <a:solidFill>
              <a:srgbClr val="FFFAF6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984480" cy="2002155"/>
            </a:xfrm>
            <a:custGeom>
              <a:avLst/>
              <a:gdLst/>
              <a:ahLst/>
              <a:cxnLst/>
              <a:rect r="r" b="b" t="t" l="l"/>
              <a:pathLst>
                <a:path h="2002155" w="12984480">
                  <a:moveTo>
                    <a:pt x="0" y="156718"/>
                  </a:moveTo>
                  <a:cubicBezTo>
                    <a:pt x="0" y="69850"/>
                    <a:pt x="71501" y="0"/>
                    <a:pt x="158877" y="0"/>
                  </a:cubicBezTo>
                  <a:lnTo>
                    <a:pt x="12825603" y="0"/>
                  </a:lnTo>
                  <a:lnTo>
                    <a:pt x="12825603" y="19050"/>
                  </a:lnTo>
                  <a:lnTo>
                    <a:pt x="12825603" y="0"/>
                  </a:lnTo>
                  <a:cubicBezTo>
                    <a:pt x="12913106" y="0"/>
                    <a:pt x="12984480" y="69850"/>
                    <a:pt x="12984480" y="156718"/>
                  </a:cubicBezTo>
                  <a:lnTo>
                    <a:pt x="12965430" y="156718"/>
                  </a:lnTo>
                  <a:lnTo>
                    <a:pt x="12984480" y="156718"/>
                  </a:lnTo>
                  <a:lnTo>
                    <a:pt x="12984480" y="1845437"/>
                  </a:lnTo>
                  <a:lnTo>
                    <a:pt x="12965430" y="1845437"/>
                  </a:lnTo>
                  <a:lnTo>
                    <a:pt x="12984480" y="1845437"/>
                  </a:lnTo>
                  <a:cubicBezTo>
                    <a:pt x="12984480" y="1932305"/>
                    <a:pt x="12912979" y="2002155"/>
                    <a:pt x="12825603" y="2002155"/>
                  </a:cubicBezTo>
                  <a:lnTo>
                    <a:pt x="12825603" y="1983105"/>
                  </a:lnTo>
                  <a:lnTo>
                    <a:pt x="12825603" y="2002155"/>
                  </a:lnTo>
                  <a:lnTo>
                    <a:pt x="158877" y="2002155"/>
                  </a:lnTo>
                  <a:lnTo>
                    <a:pt x="158877" y="1983105"/>
                  </a:lnTo>
                  <a:lnTo>
                    <a:pt x="158877" y="2002155"/>
                  </a:lnTo>
                  <a:cubicBezTo>
                    <a:pt x="71501" y="2002028"/>
                    <a:pt x="0" y="1932178"/>
                    <a:pt x="0" y="1845437"/>
                  </a:cubicBezTo>
                  <a:lnTo>
                    <a:pt x="0" y="156718"/>
                  </a:lnTo>
                  <a:lnTo>
                    <a:pt x="19050" y="156718"/>
                  </a:lnTo>
                  <a:lnTo>
                    <a:pt x="0" y="156718"/>
                  </a:lnTo>
                  <a:moveTo>
                    <a:pt x="38100" y="156718"/>
                  </a:moveTo>
                  <a:lnTo>
                    <a:pt x="38100" y="1845437"/>
                  </a:lnTo>
                  <a:lnTo>
                    <a:pt x="19050" y="1845437"/>
                  </a:lnTo>
                  <a:lnTo>
                    <a:pt x="38100" y="1845437"/>
                  </a:lnTo>
                  <a:cubicBezTo>
                    <a:pt x="38100" y="1910588"/>
                    <a:pt x="91948" y="1964055"/>
                    <a:pt x="158877" y="1964055"/>
                  </a:cubicBezTo>
                  <a:lnTo>
                    <a:pt x="12825603" y="1964055"/>
                  </a:lnTo>
                  <a:cubicBezTo>
                    <a:pt x="12892659" y="1964055"/>
                    <a:pt x="12946380" y="1910715"/>
                    <a:pt x="12946380" y="1845437"/>
                  </a:cubicBezTo>
                  <a:lnTo>
                    <a:pt x="12946380" y="156718"/>
                  </a:lnTo>
                  <a:cubicBezTo>
                    <a:pt x="12946380" y="91567"/>
                    <a:pt x="12892532" y="38100"/>
                    <a:pt x="12825603" y="38100"/>
                  </a:cubicBezTo>
                  <a:lnTo>
                    <a:pt x="158877" y="38100"/>
                  </a:lnTo>
                  <a:lnTo>
                    <a:pt x="158877" y="19050"/>
                  </a:lnTo>
                  <a:lnTo>
                    <a:pt x="158877" y="38100"/>
                  </a:lnTo>
                  <a:cubicBezTo>
                    <a:pt x="91948" y="38100"/>
                    <a:pt x="38100" y="91440"/>
                    <a:pt x="38100" y="156718"/>
                  </a:cubicBezTo>
                  <a:close/>
                </a:path>
              </a:pathLst>
            </a:custGeom>
            <a:solidFill>
              <a:srgbClr val="B4DAE4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34368" y="6281291"/>
            <a:ext cx="3071812" cy="4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LED RGB 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4368" y="6755457"/>
            <a:ext cx="9161264" cy="47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As luzes vermelhas, amarelas e verdes fornecem feedback local imediato.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45790" y="7739955"/>
            <a:ext cx="9738420" cy="1894583"/>
            <a:chOff x="0" y="0"/>
            <a:chExt cx="12984560" cy="25261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9050" y="19050"/>
              <a:ext cx="12946507" cy="2488057"/>
            </a:xfrm>
            <a:custGeom>
              <a:avLst/>
              <a:gdLst/>
              <a:ahLst/>
              <a:cxnLst/>
              <a:rect r="r" b="b" t="t" l="l"/>
              <a:pathLst>
                <a:path h="2488057" w="12946507">
                  <a:moveTo>
                    <a:pt x="0" y="137668"/>
                  </a:moveTo>
                  <a:cubicBezTo>
                    <a:pt x="0" y="61595"/>
                    <a:pt x="62357" y="0"/>
                    <a:pt x="139319" y="0"/>
                  </a:cubicBezTo>
                  <a:lnTo>
                    <a:pt x="12807188" y="0"/>
                  </a:lnTo>
                  <a:cubicBezTo>
                    <a:pt x="12884150" y="0"/>
                    <a:pt x="12946507" y="61595"/>
                    <a:pt x="12946507" y="137668"/>
                  </a:cubicBezTo>
                  <a:lnTo>
                    <a:pt x="12946507" y="2350389"/>
                  </a:lnTo>
                  <a:cubicBezTo>
                    <a:pt x="12946507" y="2426335"/>
                    <a:pt x="12884150" y="2488057"/>
                    <a:pt x="12807188" y="2488057"/>
                  </a:cubicBezTo>
                  <a:lnTo>
                    <a:pt x="139319" y="2488057"/>
                  </a:lnTo>
                  <a:cubicBezTo>
                    <a:pt x="62357" y="2488057"/>
                    <a:pt x="0" y="2426462"/>
                    <a:pt x="0" y="2350389"/>
                  </a:cubicBezTo>
                  <a:close/>
                </a:path>
              </a:pathLst>
            </a:custGeom>
            <a:solidFill>
              <a:srgbClr val="FFFAF6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984607" cy="2526157"/>
            </a:xfrm>
            <a:custGeom>
              <a:avLst/>
              <a:gdLst/>
              <a:ahLst/>
              <a:cxnLst/>
              <a:rect r="r" b="b" t="t" l="l"/>
              <a:pathLst>
                <a:path h="2526157" w="12984607">
                  <a:moveTo>
                    <a:pt x="0" y="156718"/>
                  </a:moveTo>
                  <a:cubicBezTo>
                    <a:pt x="0" y="69977"/>
                    <a:pt x="71120" y="0"/>
                    <a:pt x="158369" y="0"/>
                  </a:cubicBezTo>
                  <a:lnTo>
                    <a:pt x="12826238" y="0"/>
                  </a:lnTo>
                  <a:lnTo>
                    <a:pt x="12826238" y="19050"/>
                  </a:lnTo>
                  <a:lnTo>
                    <a:pt x="12826238" y="0"/>
                  </a:lnTo>
                  <a:cubicBezTo>
                    <a:pt x="12913487" y="0"/>
                    <a:pt x="12984607" y="69977"/>
                    <a:pt x="12984607" y="156718"/>
                  </a:cubicBezTo>
                  <a:lnTo>
                    <a:pt x="12965557" y="156718"/>
                  </a:lnTo>
                  <a:lnTo>
                    <a:pt x="12984607" y="156718"/>
                  </a:lnTo>
                  <a:lnTo>
                    <a:pt x="12984607" y="2369439"/>
                  </a:lnTo>
                  <a:lnTo>
                    <a:pt x="12965557" y="2369439"/>
                  </a:lnTo>
                  <a:lnTo>
                    <a:pt x="12984607" y="2369439"/>
                  </a:lnTo>
                  <a:cubicBezTo>
                    <a:pt x="12984607" y="2456180"/>
                    <a:pt x="12913487" y="2526157"/>
                    <a:pt x="12826238" y="2526157"/>
                  </a:cubicBezTo>
                  <a:lnTo>
                    <a:pt x="12826238" y="2507107"/>
                  </a:lnTo>
                  <a:lnTo>
                    <a:pt x="12826238" y="2526157"/>
                  </a:lnTo>
                  <a:lnTo>
                    <a:pt x="158369" y="2526157"/>
                  </a:lnTo>
                  <a:lnTo>
                    <a:pt x="158369" y="2507107"/>
                  </a:lnTo>
                  <a:lnTo>
                    <a:pt x="158369" y="2526157"/>
                  </a:lnTo>
                  <a:cubicBezTo>
                    <a:pt x="71120" y="2526157"/>
                    <a:pt x="0" y="2456180"/>
                    <a:pt x="0" y="2369439"/>
                  </a:cubicBezTo>
                  <a:lnTo>
                    <a:pt x="0" y="156718"/>
                  </a:lnTo>
                  <a:lnTo>
                    <a:pt x="19050" y="156718"/>
                  </a:lnTo>
                  <a:lnTo>
                    <a:pt x="0" y="156718"/>
                  </a:lnTo>
                  <a:moveTo>
                    <a:pt x="38100" y="156718"/>
                  </a:moveTo>
                  <a:lnTo>
                    <a:pt x="38100" y="2369439"/>
                  </a:lnTo>
                  <a:lnTo>
                    <a:pt x="19050" y="2369439"/>
                  </a:lnTo>
                  <a:lnTo>
                    <a:pt x="38100" y="2369439"/>
                  </a:lnTo>
                  <a:cubicBezTo>
                    <a:pt x="38100" y="2434717"/>
                    <a:pt x="91694" y="2488057"/>
                    <a:pt x="158369" y="2488057"/>
                  </a:cubicBezTo>
                  <a:lnTo>
                    <a:pt x="12826238" y="2488057"/>
                  </a:lnTo>
                  <a:cubicBezTo>
                    <a:pt x="12892913" y="2488057"/>
                    <a:pt x="12946507" y="2434717"/>
                    <a:pt x="12946507" y="2369439"/>
                  </a:cubicBezTo>
                  <a:lnTo>
                    <a:pt x="12946507" y="156718"/>
                  </a:lnTo>
                  <a:cubicBezTo>
                    <a:pt x="12946507" y="91440"/>
                    <a:pt x="12892913" y="38100"/>
                    <a:pt x="12826238" y="38100"/>
                  </a:cubicBezTo>
                  <a:lnTo>
                    <a:pt x="158369" y="38100"/>
                  </a:lnTo>
                  <a:lnTo>
                    <a:pt x="158369" y="19050"/>
                  </a:lnTo>
                  <a:lnTo>
                    <a:pt x="158369" y="38100"/>
                  </a:lnTo>
                  <a:cubicBezTo>
                    <a:pt x="91694" y="38100"/>
                    <a:pt x="38100" y="91440"/>
                    <a:pt x="38100" y="156718"/>
                  </a:cubicBezTo>
                  <a:close/>
                </a:path>
              </a:pathLst>
            </a:custGeom>
            <a:solidFill>
              <a:srgbClr val="E1C2C2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134368" y="7999959"/>
            <a:ext cx="3337024" cy="4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Blynk Cloud Dashboard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4368" y="8474125"/>
            <a:ext cx="9161264" cy="87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Plataforma online para visualização de dados em tempo real e monitoramento remoto.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44200" y="0"/>
            <a:ext cx="7543800" cy="10287000"/>
            <a:chOff x="0" y="0"/>
            <a:chExt cx="100584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0584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409849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B698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Posicionamento de mercado  &amp; vantagem competitiva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530799"/>
            <a:ext cx="9445526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Soluções comerciais como Evreka e Bigbelly dominam a gestão inteligente de resíduos em cidades. Nosso projeto se diferencia pela acessibilidade, simplicidade e flexibilidade de código aberto, tornando o monitoramento inteligente de resíduos acessível a escolas, universidades e municípios.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487120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B698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Líderes de mercado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127825"/>
            <a:ext cx="4376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Infraestrutura complexa, preços premium, foco empresarial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70401" y="6487120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B698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Nossa Solução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0401" y="7127825"/>
            <a:ext cx="437688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Componentes de baixo custo, fácil personalização, aplicações educacionais e municipais.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3898404"/>
            <a:chOff x="0" y="0"/>
            <a:chExt cx="24384000" cy="519787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5197856"/>
            </a:xfrm>
            <a:custGeom>
              <a:avLst/>
              <a:gdLst/>
              <a:ahLst/>
              <a:cxnLst/>
              <a:rect r="r" b="b" t="t" l="l"/>
              <a:pathLst>
                <a:path h="519785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197856"/>
                  </a:lnTo>
                  <a:lnTo>
                    <a:pt x="0" y="5197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4" t="0" r="-3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057154" y="4716657"/>
            <a:ext cx="12173694" cy="83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8"/>
              </a:lnSpc>
            </a:pPr>
            <a:r>
              <a:rPr lang="en-US" sz="5362" b="true">
                <a:solidFill>
                  <a:srgbClr val="4B698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Valor comercial &amp; Impacto Ambiental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153001"/>
            <a:ext cx="5198269" cy="79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40%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9275" y="728082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Redução de custos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808119"/>
            <a:ext cx="5198269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Elimine viagens de coleta desnecessárias por meio do monitoramento em tempo real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4866" y="6153001"/>
            <a:ext cx="5198269" cy="79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35%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71904" y="728082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Emissões de CO₂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44866" y="7808119"/>
            <a:ext cx="5198269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Consumo reduzido de combustível graças às rotas de coleta otimizadas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7494" y="6153001"/>
            <a:ext cx="5198269" cy="79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24/7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99516" y="7280821"/>
            <a:ext cx="3794075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Monitoramento remoto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97494" y="7808119"/>
            <a:ext cx="5198269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Alertras instantâneos e coleta contínua de dados por meio de painel na nuvem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7" y="848171"/>
            <a:ext cx="10608171" cy="85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62" b="true">
                <a:solidFill>
                  <a:srgbClr val="4B698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Integração futura &amp; Ecossistema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224980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A lixeira inteligente IoT vai além da operação autônoma, integrando-se a sistemas de gestão urbana, plataformas de cidades inteligentes e redes de sensores distribuídos para uma gestão de resíduos completa.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46772" y="4244728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Integração de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772025"/>
            <a:ext cx="5298579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Conecte-se a sistemas de gerenciamento de coleta urbana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290816" y="3629917"/>
            <a:ext cx="5706219" cy="5706219"/>
            <a:chOff x="0" y="0"/>
            <a:chExt cx="7608292" cy="7608292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7755731" y="5419874"/>
            <a:ext cx="398710" cy="398710"/>
          </a:xfrm>
          <a:custGeom>
            <a:avLst/>
            <a:gdLst/>
            <a:ahLst/>
            <a:cxnLst/>
            <a:rect r="r" b="b" t="t" l="l"/>
            <a:pathLst>
              <a:path h="398710" w="398710">
                <a:moveTo>
                  <a:pt x="0" y="0"/>
                </a:moveTo>
                <a:lnTo>
                  <a:pt x="398710" y="0"/>
                </a:lnTo>
                <a:lnTo>
                  <a:pt x="398710" y="398710"/>
                </a:lnTo>
                <a:lnTo>
                  <a:pt x="0" y="398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523" t="0" r="-952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997035" y="3536900"/>
            <a:ext cx="529872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Plataformas de Cidades Inteligentes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97035" y="4507111"/>
            <a:ext cx="5298727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Integrar com painéis de inteligência municipais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290816" y="3629917"/>
            <a:ext cx="5706219" cy="5706219"/>
            <a:chOff x="0" y="0"/>
            <a:chExt cx="7608292" cy="7608292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9398496" y="4886027"/>
            <a:ext cx="398710" cy="398710"/>
          </a:xfrm>
          <a:custGeom>
            <a:avLst/>
            <a:gdLst/>
            <a:ahLst/>
            <a:cxnLst/>
            <a:rect r="r" b="b" t="t" l="l"/>
            <a:pathLst>
              <a:path h="398710" w="398710">
                <a:moveTo>
                  <a:pt x="0" y="0"/>
                </a:moveTo>
                <a:lnTo>
                  <a:pt x="398710" y="0"/>
                </a:lnTo>
                <a:lnTo>
                  <a:pt x="398710" y="398710"/>
                </a:lnTo>
                <a:lnTo>
                  <a:pt x="0" y="398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761" t="0" r="-476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564070" y="5765006"/>
            <a:ext cx="3668316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Rastreamento por GPS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64070" y="6452593"/>
            <a:ext cx="473169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Localização em tempo real e otimização de rotas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290816" y="3629917"/>
            <a:ext cx="5706219" cy="5706219"/>
            <a:chOff x="0" y="0"/>
            <a:chExt cx="7608292" cy="7608292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0413801" y="6283524"/>
            <a:ext cx="398710" cy="398710"/>
          </a:xfrm>
          <a:custGeom>
            <a:avLst/>
            <a:gdLst/>
            <a:ahLst/>
            <a:cxnLst/>
            <a:rect r="r" b="b" t="t" l="l"/>
            <a:pathLst>
              <a:path h="398710" w="398710">
                <a:moveTo>
                  <a:pt x="0" y="0"/>
                </a:moveTo>
                <a:lnTo>
                  <a:pt x="398710" y="0"/>
                </a:lnTo>
                <a:lnTo>
                  <a:pt x="398710" y="398710"/>
                </a:lnTo>
                <a:lnTo>
                  <a:pt x="0" y="3987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3571" t="0" r="-3571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997035" y="787077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Sensores avançados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97035" y="8398074"/>
            <a:ext cx="5298727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Monitoramento de odor, temperatura e umidade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6290816" y="3629917"/>
            <a:ext cx="5706219" cy="5706219"/>
            <a:chOff x="0" y="0"/>
            <a:chExt cx="7608292" cy="7608292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9398496" y="7681020"/>
            <a:ext cx="398710" cy="398710"/>
          </a:xfrm>
          <a:custGeom>
            <a:avLst/>
            <a:gdLst/>
            <a:ahLst/>
            <a:cxnLst/>
            <a:rect r="r" b="b" t="t" l="l"/>
            <a:pathLst>
              <a:path h="398710" w="398710">
                <a:moveTo>
                  <a:pt x="0" y="0"/>
                </a:moveTo>
                <a:lnTo>
                  <a:pt x="398710" y="0"/>
                </a:lnTo>
                <a:lnTo>
                  <a:pt x="398710" y="398710"/>
                </a:lnTo>
                <a:lnTo>
                  <a:pt x="0" y="3987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32142" r="0" b="-32142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746772" y="738440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6F655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Rede Distribuída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2238" y="7911704"/>
            <a:ext cx="5298579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Malha interligada de contentores inteligentes em vários municípios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6290816" y="3629917"/>
            <a:ext cx="5706219" cy="5706219"/>
            <a:chOff x="0" y="0"/>
            <a:chExt cx="7608292" cy="7608292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7755731" y="7147172"/>
            <a:ext cx="398710" cy="398710"/>
          </a:xfrm>
          <a:custGeom>
            <a:avLst/>
            <a:gdLst/>
            <a:ahLst/>
            <a:cxnLst/>
            <a:rect r="r" b="b" t="t" l="l"/>
            <a:pathLst>
              <a:path h="398710" w="398710">
                <a:moveTo>
                  <a:pt x="0" y="0"/>
                </a:moveTo>
                <a:lnTo>
                  <a:pt x="398710" y="0"/>
                </a:lnTo>
                <a:lnTo>
                  <a:pt x="398710" y="398710"/>
                </a:lnTo>
                <a:lnTo>
                  <a:pt x="0" y="3987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9523" t="0" r="-9523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353324" y="594866"/>
            <a:ext cx="5581204" cy="71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4375" b="true">
                <a:solidFill>
                  <a:srgbClr val="4B698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Obrigada!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358009" y="1757957"/>
            <a:ext cx="11571982" cy="7917656"/>
            <a:chOff x="0" y="0"/>
            <a:chExt cx="15429310" cy="10556875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5429357" cy="10556875"/>
            </a:xfrm>
            <a:custGeom>
              <a:avLst/>
              <a:gdLst/>
              <a:ahLst/>
              <a:cxnLst/>
              <a:rect r="r" b="b" t="t" l="l"/>
              <a:pathLst>
                <a:path h="10556875" w="15429357">
                  <a:moveTo>
                    <a:pt x="0" y="0"/>
                  </a:moveTo>
                  <a:lnTo>
                    <a:pt x="15429357" y="0"/>
                  </a:lnTo>
                  <a:lnTo>
                    <a:pt x="15429357" y="10556875"/>
                  </a:lnTo>
                  <a:lnTo>
                    <a:pt x="0" y="1055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8" t="0" r="-18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DAG4UHuWrAc</dc:identifier>
  <dcterms:modified xsi:type="dcterms:W3CDTF">2011-08-01T06:04:30Z</dcterms:modified>
  <cp:revision>1</cp:revision>
  <dc:title>Smart-IoT-Trash-Bin.pptx</dc:title>
</cp:coreProperties>
</file>